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65" r:id="rId5"/>
    <p:sldId id="276" r:id="rId6"/>
    <p:sldId id="266" r:id="rId7"/>
    <p:sldId id="277" r:id="rId8"/>
    <p:sldId id="267" r:id="rId9"/>
    <p:sldId id="278" r:id="rId10"/>
    <p:sldId id="279" r:id="rId11"/>
    <p:sldId id="268" r:id="rId12"/>
    <p:sldId id="272" r:id="rId13"/>
    <p:sldId id="280" r:id="rId14"/>
    <p:sldId id="273" r:id="rId15"/>
    <p:sldId id="274" r:id="rId16"/>
    <p:sldId id="281" r:id="rId17"/>
    <p:sldId id="282" r:id="rId18"/>
    <p:sldId id="275" r:id="rId1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2"/>
  </p:normalViewPr>
  <p:slideViewPr>
    <p:cSldViewPr>
      <p:cViewPr varScale="1">
        <p:scale>
          <a:sx n="108" d="100"/>
          <a:sy n="108" d="100"/>
        </p:scale>
        <p:origin x="4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509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4266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793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346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698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09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737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151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538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973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182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3898F-D8B9-4F02-A46D-C15008B5C6BF}" type="datetimeFigureOut">
              <a:rPr lang="es-CL" smtClean="0"/>
              <a:t>20-11-19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8275B-12F3-4AA5-AF14-7BFD4870EC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21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6477"/>
            <a:ext cx="9144000" cy="1470255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/>
          <a:p>
            <a:r>
              <a:rPr lang="es-CL" sz="5400" b="1" dirty="0">
                <a:solidFill>
                  <a:srgbClr val="C00000"/>
                </a:solidFill>
                <a:latin typeface="Wide Latin" panose="020A0A07050505020404" pitchFamily="18" charset="77"/>
              </a:rPr>
              <a:t>Tipos de Autoridad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76732"/>
            <a:ext cx="9144000" cy="1008112"/>
          </a:xfrm>
        </p:spPr>
        <p:txBody>
          <a:bodyPr>
            <a:normAutofit/>
          </a:bodyPr>
          <a:lstStyle/>
          <a:p>
            <a:pPr algn="l"/>
            <a:r>
              <a:rPr lang="es-CL" sz="4400" b="1" dirty="0">
                <a:solidFill>
                  <a:schemeClr val="tx1"/>
                </a:solidFill>
              </a:rPr>
              <a:t>Genérica                                    Específica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88887"/>
            <a:ext cx="4744112" cy="2762636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FAAA1192-7EED-6A4C-826F-7B75B1480D2F}"/>
              </a:ext>
            </a:extLst>
          </p:cNvPr>
          <p:cNvSpPr/>
          <p:nvPr/>
        </p:nvSpPr>
        <p:spPr>
          <a:xfrm>
            <a:off x="0" y="6477"/>
            <a:ext cx="9144000" cy="1470255"/>
          </a:xfrm>
          <a:prstGeom prst="rect">
            <a:avLst/>
          </a:prstGeom>
          <a:solidFill>
            <a:schemeClr val="accent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C0CB65A-E0EB-454D-8157-99294879AE8B}"/>
              </a:ext>
            </a:extLst>
          </p:cNvPr>
          <p:cNvSpPr/>
          <p:nvPr/>
        </p:nvSpPr>
        <p:spPr>
          <a:xfrm>
            <a:off x="0" y="1476732"/>
            <a:ext cx="9144000" cy="1160180"/>
          </a:xfrm>
          <a:prstGeom prst="rect">
            <a:avLst/>
          </a:prstGeom>
          <a:blipFill>
            <a:blip r:embed="rId4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0E36B98-2DCC-424E-A007-DDF2D08047B2}"/>
              </a:ext>
            </a:extLst>
          </p:cNvPr>
          <p:cNvSpPr/>
          <p:nvPr/>
        </p:nvSpPr>
        <p:spPr>
          <a:xfrm>
            <a:off x="0" y="2636912"/>
            <a:ext cx="9144000" cy="4214611"/>
          </a:xfrm>
          <a:prstGeom prst="rect">
            <a:avLst/>
          </a:prstGeom>
          <a:blipFill>
            <a:blip r:embed="rId5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94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Genérica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“…congregarnos…” (Heb. 10:25; 1 Cor. 14:23, 26).</a:t>
            </a:r>
          </a:p>
          <a:p>
            <a:pPr marL="0" indent="0" algn="just">
              <a:buNone/>
            </a:pPr>
            <a:r>
              <a:rPr lang="es-CL" b="1" dirty="0"/>
              <a:t>El lugar dónde reunirnos no es especificado, por lo tanto la iglesia local debe hacerlo usando de un método eficiente conforme a su capacidad para lograrlo.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4662000"/>
            <a:ext cx="2361280" cy="2196000"/>
          </a:xfrm>
          <a:prstGeom prst="rect">
            <a:avLst/>
          </a:prstGeom>
        </p:spPr>
      </p:pic>
      <p:sp>
        <p:nvSpPr>
          <p:cNvPr id="6" name="5 Flecha derecha"/>
          <p:cNvSpPr/>
          <p:nvPr/>
        </p:nvSpPr>
        <p:spPr>
          <a:xfrm>
            <a:off x="3419872" y="5373216"/>
            <a:ext cx="1728192" cy="79208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766" y="4221088"/>
            <a:ext cx="2939681" cy="2636912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5CD28927-4E3A-9F45-967F-18CB8AE6587F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4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75176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Genérica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“…congregarnos…” (Heb. 10:25; 1 Cor. 14:23, 26).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es-CL" b="1" dirty="0"/>
              <a:t>El mandamiento a “congregarnos” incluye todas las cosas que faciliten y aceleren la ejecución: Asientos, luces, ventiladores, baños, agua potable, estacionamiento, etc… 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2745B0E-354C-F04E-80A8-D423731BF8B5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8824178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Específica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CL" b="1" dirty="0"/>
              <a:t>La autoridad específica es concreta, precisa, limitante y restrictiva, excluyendo toda cosa no especificada.</a:t>
            </a:r>
          </a:p>
          <a:p>
            <a:pPr marL="0" lvl="0" indent="0" algn="just">
              <a:buNone/>
            </a:pPr>
            <a:endParaRPr lang="es-CL" b="1" dirty="0"/>
          </a:p>
          <a:p>
            <a:pPr marL="0" lvl="0" indent="0" algn="just">
              <a:buNone/>
            </a:pPr>
            <a:r>
              <a:rPr lang="es-CL" b="1" dirty="0"/>
              <a:t>No se puede hacer una aplicación más amplia de aquello especificado.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9277AA1-5566-B94D-9302-736ECD20A18C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7716054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Específica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CL" b="1" dirty="0"/>
              <a:t>Las únicas opciones frente a la autoridad específica son obedecer o desobedecer.</a:t>
            </a:r>
          </a:p>
          <a:p>
            <a:pPr marL="0" lvl="0" indent="0" algn="just">
              <a:buNone/>
            </a:pPr>
            <a:endParaRPr lang="es-CL" b="1" dirty="0"/>
          </a:p>
          <a:p>
            <a:pPr marL="0" lvl="0" indent="0" algn="just">
              <a:buNone/>
            </a:pPr>
            <a:r>
              <a:rPr lang="es-CL" b="1" dirty="0"/>
              <a:t>No hay “recursos de ejecución” en el área de la autoridad específica.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95F8EA23-E95B-3442-A3AF-8DFD439F625A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2395104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s-CL" sz="5600" b="1" dirty="0">
                <a:solidFill>
                  <a:srgbClr val="FF0000"/>
                </a:solidFill>
              </a:rPr>
              <a:t>Autoridad Específica</a:t>
            </a:r>
            <a:br>
              <a:rPr lang="es-CL" b="1" dirty="0">
                <a:solidFill>
                  <a:srgbClr val="FF0000"/>
                </a:solidFill>
              </a:rPr>
            </a:br>
            <a:r>
              <a:rPr lang="es-CL" b="1" dirty="0">
                <a:solidFill>
                  <a:srgbClr val="FF0000"/>
                </a:solidFill>
              </a:rPr>
              <a:t>Ejemplos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CL" b="1" dirty="0"/>
              <a:t>“madera de </a:t>
            </a:r>
            <a:r>
              <a:rPr lang="es-CL" b="1" dirty="0" err="1"/>
              <a:t>gofer</a:t>
            </a:r>
            <a:r>
              <a:rPr lang="es-CL" b="1" dirty="0"/>
              <a:t>” (Gen. 6:14),  no deja otros tipos de madera que Noé pudiera escoger.</a:t>
            </a:r>
          </a:p>
          <a:p>
            <a:pPr marL="0" lvl="0" indent="0" algn="just">
              <a:buNone/>
            </a:pPr>
            <a:endParaRPr lang="es-CL" b="1" dirty="0"/>
          </a:p>
          <a:p>
            <a:pPr marL="0" lvl="0" indent="0" algn="just">
              <a:buNone/>
            </a:pPr>
            <a:r>
              <a:rPr lang="es-CL" b="1" dirty="0"/>
              <a:t>En la toma de Jericó (</a:t>
            </a:r>
            <a:r>
              <a:rPr lang="es-CL" b="1" dirty="0" err="1"/>
              <a:t>Jos</a:t>
            </a:r>
            <a:r>
              <a:rPr lang="es-CL" b="1" dirty="0"/>
              <a:t>. 6) Josué no podía utilizar cualquier plan para capturar la ciudad.</a:t>
            </a:r>
          </a:p>
          <a:p>
            <a:pPr marL="0" lvl="0" indent="0" algn="just">
              <a:buNone/>
            </a:pPr>
            <a:endParaRPr lang="es-CL" b="1" dirty="0"/>
          </a:p>
          <a:p>
            <a:pPr marL="0" lvl="0" indent="0" algn="just">
              <a:buNone/>
            </a:pPr>
            <a:r>
              <a:rPr lang="es-CL" b="1" dirty="0"/>
              <a:t>El canto de alabanza a Dios (Ef. 5:19) especifica un tipo de música.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2F3A600-AD0E-D443-9608-DF6E95E449C3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3943015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¿Autoridad específica o genérica?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El mismo mandamiento puede ser tanto genérico como especifico. El contexto es crucial para captar el sentido.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 rot="20854407">
            <a:off x="1390905" y="3863635"/>
            <a:ext cx="61646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dirty="0">
                <a:solidFill>
                  <a:srgbClr val="0000CC"/>
                </a:solidFill>
              </a:rPr>
              <a:t>Implicando recursos de ejecución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Demandando una acción específica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FCFC69B-8258-1944-83BA-E22B3A8DD352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231415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¿Autoridad específica o genérica?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i="1" dirty="0"/>
              <a:t>“hablando entre vosotros con salmos, con himnos y cánticos espirituales, </a:t>
            </a:r>
            <a:r>
              <a:rPr lang="es-CL" b="1" i="1" dirty="0">
                <a:solidFill>
                  <a:srgbClr val="FF0000"/>
                </a:solidFill>
              </a:rPr>
              <a:t>cantando</a:t>
            </a:r>
            <a:r>
              <a:rPr lang="es-CL" b="1" i="1" dirty="0"/>
              <a:t> y alabando al Señor en vuestros corazones”</a:t>
            </a:r>
            <a:r>
              <a:rPr lang="es-CL" b="1" dirty="0"/>
              <a:t> (Ef. 5:19). </a:t>
            </a:r>
          </a:p>
          <a:p>
            <a:pPr marL="0" lvl="0" indent="0">
              <a:buNone/>
            </a:pPr>
            <a:endParaRPr lang="es-CL" b="1" dirty="0"/>
          </a:p>
          <a:p>
            <a:pPr marL="0" indent="0" algn="just">
              <a:buNone/>
            </a:pPr>
            <a:r>
              <a:rPr lang="es-CL" b="1" i="1" dirty="0"/>
              <a:t>“Hazte un arca de </a:t>
            </a:r>
            <a:r>
              <a:rPr lang="es-CL" b="1" i="1" dirty="0">
                <a:solidFill>
                  <a:srgbClr val="FF0000"/>
                </a:solidFill>
              </a:rPr>
              <a:t>madera</a:t>
            </a:r>
            <a:r>
              <a:rPr lang="es-CL" b="1" i="1" dirty="0"/>
              <a:t> </a:t>
            </a:r>
            <a:r>
              <a:rPr lang="es-CL" b="1" i="1" u="sng" dirty="0"/>
              <a:t>de </a:t>
            </a:r>
            <a:r>
              <a:rPr lang="es-CL" b="1" i="1" u="sng" dirty="0" err="1"/>
              <a:t>gofer</a:t>
            </a:r>
            <a:r>
              <a:rPr lang="es-CL" b="1" i="1" dirty="0"/>
              <a:t>; harás aposentos en el arca, y la calafatearás con brea por dentro y por fuera” </a:t>
            </a:r>
            <a:r>
              <a:rPr lang="es-CL" b="1" dirty="0"/>
              <a:t>(Gen. 6:14).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48B3FD0-5CFD-E641-9326-2BE0FE5F49D9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5500520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¿Autoridad específica o genérica?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i="1" dirty="0"/>
              <a:t>“El primer día de la semana, reunidos los discípulos para partir el pan…” </a:t>
            </a:r>
            <a:r>
              <a:rPr lang="es-CL" b="1" dirty="0"/>
              <a:t>(Hech. 20:7; 2:42)</a:t>
            </a:r>
          </a:p>
          <a:p>
            <a:pPr marL="0" indent="0" algn="just">
              <a:buNone/>
            </a:pPr>
            <a:endParaRPr lang="es-CL" b="1" dirty="0"/>
          </a:p>
          <a:p>
            <a:pPr marL="0" indent="0" algn="just">
              <a:buNone/>
            </a:pPr>
            <a:r>
              <a:rPr lang="es-CL" b="1" i="1" dirty="0"/>
              <a:t>“Cada primer día de la semana cada uno de vosotros ponga aparte algo, según haya prosperado, guardándolo, para que cuando yo llegue no se recojan entonces ofrendas” </a:t>
            </a:r>
            <a:r>
              <a:rPr lang="es-CL" b="1" dirty="0"/>
              <a:t>(1 Cor. 16:1,2; 2 Cor. 9:6,7).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98A158B-E87B-6C40-8E66-6D64AD216F66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0535656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>
                <a:solidFill>
                  <a:srgbClr val="FF0000"/>
                </a:solidFill>
              </a:rPr>
              <a:t>Conclusión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b="1" dirty="0"/>
              <a:t>Necesitamos la autoridad.</a:t>
            </a:r>
          </a:p>
          <a:p>
            <a:pPr algn="just"/>
            <a:r>
              <a:rPr lang="es-CL" b="1" dirty="0"/>
              <a:t>Necesitamos obedecer.</a:t>
            </a:r>
          </a:p>
          <a:p>
            <a:pPr algn="just"/>
            <a:r>
              <a:rPr lang="es-CL" b="1" dirty="0"/>
              <a:t>Necesitamos diferenciar la autoridad genérica de la autoridad específica.</a:t>
            </a:r>
          </a:p>
          <a:p>
            <a:pPr marL="0" indent="0">
              <a:buNone/>
            </a:pPr>
            <a:endParaRPr lang="es-CL" b="1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14A7F1D-7D5E-F54E-AB3F-DB90318CAA0F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0117444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s-CL" sz="5600" b="1" dirty="0">
                <a:solidFill>
                  <a:srgbClr val="FF0000"/>
                </a:solidFill>
              </a:rPr>
              <a:t>Autoridad</a:t>
            </a:r>
            <a:br>
              <a:rPr lang="es-CL" b="1" dirty="0">
                <a:solidFill>
                  <a:srgbClr val="FF0000"/>
                </a:solidFill>
              </a:rPr>
            </a:br>
            <a:r>
              <a:rPr lang="es-CL" b="1" dirty="0">
                <a:solidFill>
                  <a:srgbClr val="FF0000"/>
                </a:solidFill>
              </a:rPr>
              <a:t>Definición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endParaRPr lang="es-ES" b="1" dirty="0"/>
          </a:p>
          <a:p>
            <a:pPr marL="0" lvl="0" indent="0" algn="just">
              <a:buNone/>
            </a:pPr>
            <a:endParaRPr lang="es-ES" b="1" dirty="0"/>
          </a:p>
          <a:p>
            <a:pPr marL="0" lvl="0" indent="0" algn="just">
              <a:buNone/>
            </a:pPr>
            <a:r>
              <a:rPr lang="es-ES" b="1" dirty="0"/>
              <a:t>La autoridad es el poder legal y legítimo para actuar, mandar y juzgar.</a:t>
            </a:r>
            <a:endParaRPr lang="es-CL" b="1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674C623D-EF40-E24E-B5C5-4A8A3FA6D351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3824559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s-CL" sz="5600" b="1" dirty="0">
                <a:solidFill>
                  <a:srgbClr val="FF0000"/>
                </a:solidFill>
              </a:rPr>
              <a:t>Autoridad</a:t>
            </a:r>
            <a:br>
              <a:rPr lang="es-CL" sz="5600" b="1" dirty="0">
                <a:solidFill>
                  <a:srgbClr val="FF0000"/>
                </a:solidFill>
              </a:rPr>
            </a:br>
            <a:r>
              <a:rPr lang="es-CL" b="1" dirty="0">
                <a:solidFill>
                  <a:srgbClr val="FF0000"/>
                </a:solidFill>
              </a:rPr>
              <a:t>Definición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b="1" dirty="0"/>
              <a:t>La autoridad, es el poder de mando y la potestad para demandar la obediencia.</a:t>
            </a:r>
            <a:endParaRPr lang="es-CL" b="1" dirty="0"/>
          </a:p>
          <a:p>
            <a:pPr algn="just"/>
            <a:r>
              <a:rPr lang="es-ES" b="1" dirty="0"/>
              <a:t>La autoridad, establece una “norma” que debe ser respetada por los “sujetos” (subordinados) a esa autoridad.</a:t>
            </a:r>
            <a:endParaRPr lang="es-CL" b="1" dirty="0"/>
          </a:p>
          <a:p>
            <a:pPr algn="just"/>
            <a:r>
              <a:rPr lang="es-ES" b="1" dirty="0"/>
              <a:t>El “derecho”, es la facultad de exigir la obediencia conforme a la norma establecida.</a:t>
            </a:r>
            <a:endParaRPr lang="es-CL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0810AB6-424D-6E41-855D-77C81F8ED6B6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6901806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Genérica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b="1" dirty="0"/>
              <a:t>La autoridad genérica es la autoridad expresada en términos generales, donde los detalles son incidentales y no especificados</a:t>
            </a:r>
            <a:r>
              <a:rPr lang="en-US" b="1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	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 rot="21172435">
            <a:off x="1907703" y="3327482"/>
            <a:ext cx="319670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dirty="0">
                <a:solidFill>
                  <a:srgbClr val="0000CC"/>
                </a:solidFill>
              </a:rPr>
              <a:t>Bautizar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Congregarnos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Evangelizar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  Cantar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    Ofrendar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      Partir el pan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1EA5E1A-8F85-1D46-BA52-0012A2F23D49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30938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Genérica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b="1" dirty="0"/>
              <a:t>La autoridad genérica incluye los métodos, recursos o medios de ejecución que facilitan y agilizan el cumplimiento del mandamiento.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233" y="4950911"/>
            <a:ext cx="3048000" cy="192405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 rot="21070795">
            <a:off x="1547663" y="3292867"/>
            <a:ext cx="409477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dirty="0">
                <a:solidFill>
                  <a:srgbClr val="0000CC"/>
                </a:solidFill>
              </a:rPr>
              <a:t>Bautisterio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Local de reuniones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Literatura impresa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  Himnarios</a:t>
            </a:r>
          </a:p>
          <a:p>
            <a:r>
              <a:rPr lang="es-CL" sz="3200" b="1" dirty="0">
                <a:solidFill>
                  <a:srgbClr val="0000CC"/>
                </a:solidFill>
              </a:rPr>
              <a:t>        </a:t>
            </a:r>
            <a:r>
              <a:rPr lang="es-CL" sz="3200" b="1" dirty="0" err="1">
                <a:solidFill>
                  <a:srgbClr val="0000CC"/>
                </a:solidFill>
              </a:rPr>
              <a:t>Ofrendero</a:t>
            </a:r>
            <a:endParaRPr lang="es-CL" sz="3200" b="1" dirty="0">
              <a:solidFill>
                <a:srgbClr val="0000CC"/>
              </a:solidFill>
            </a:endParaRPr>
          </a:p>
          <a:p>
            <a:r>
              <a:rPr lang="es-CL" sz="3200" b="1" dirty="0">
                <a:solidFill>
                  <a:srgbClr val="0000CC"/>
                </a:solidFill>
              </a:rPr>
              <a:t>          Bandeja y copitas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F3B4EA8-40EF-2143-BC9F-A87888D10EC2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3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58909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s-CL" sz="5600" b="1" dirty="0">
                <a:solidFill>
                  <a:srgbClr val="FF0000"/>
                </a:solidFill>
              </a:rPr>
              <a:t>Autoridad Genérica</a:t>
            </a:r>
            <a:br>
              <a:rPr lang="es-CL" sz="5600" b="1" dirty="0">
                <a:solidFill>
                  <a:srgbClr val="FF0000"/>
                </a:solidFill>
              </a:rPr>
            </a:br>
            <a:r>
              <a:rPr lang="es-CL" b="1" dirty="0">
                <a:solidFill>
                  <a:srgbClr val="FF0000"/>
                </a:solidFill>
              </a:rPr>
              <a:t>Ejemplo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“…id…” (Mat. 28:18-19; Mar. 16:15).</a:t>
            </a:r>
            <a:endParaRPr lang="es-CL" b="1" dirty="0"/>
          </a:p>
          <a:p>
            <a:pPr marL="0" indent="0" algn="just">
              <a:buNone/>
            </a:pPr>
            <a:r>
              <a:rPr lang="es-CL" b="1" dirty="0"/>
              <a:t>El mandamiento “id” es genérico, el Señor no especificó el medio de transporte para “ir”.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168" y="3378163"/>
            <a:ext cx="5214832" cy="316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49080"/>
            <a:ext cx="2361280" cy="2196000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2361280" y="4488361"/>
            <a:ext cx="1346624" cy="79208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0138296-0416-304D-B369-36DF26FACA25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4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22799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s-CL" sz="5600" b="1" dirty="0">
                <a:solidFill>
                  <a:srgbClr val="FF0000"/>
                </a:solidFill>
              </a:rPr>
              <a:t>Autoridad Genérica</a:t>
            </a:r>
            <a:br>
              <a:rPr lang="es-CL" sz="5600" b="1" dirty="0">
                <a:solidFill>
                  <a:srgbClr val="FF0000"/>
                </a:solidFill>
              </a:rPr>
            </a:br>
            <a:r>
              <a:rPr lang="es-CL" b="1" dirty="0">
                <a:solidFill>
                  <a:srgbClr val="FF0000"/>
                </a:solidFill>
              </a:rPr>
              <a:t>Ejemplo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“…id…” (Mat. 28:18-19; Mar. 16:15).</a:t>
            </a:r>
          </a:p>
          <a:p>
            <a:pPr marL="0" indent="0">
              <a:buNone/>
            </a:pPr>
            <a:endParaRPr lang="es-CL" b="1" dirty="0"/>
          </a:p>
          <a:p>
            <a:pPr marL="0" indent="0" algn="just">
              <a:buNone/>
            </a:pPr>
            <a:r>
              <a:rPr lang="es-CL" b="1" dirty="0"/>
              <a:t>El medio o el método están permitidos, a menos que transgredan la ley de Cristo.</a:t>
            </a:r>
          </a:p>
          <a:p>
            <a:pPr marL="0" indent="0" algn="just">
              <a:buNone/>
            </a:pPr>
            <a:endParaRPr lang="es-CL" b="1" dirty="0"/>
          </a:p>
          <a:p>
            <a:pPr marL="0" indent="0" algn="just">
              <a:buNone/>
            </a:pPr>
            <a:r>
              <a:rPr lang="es-CL" b="1" dirty="0"/>
              <a:t>El medio o método no debe ralentizar el cumplimiento del mandamiento.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66AE0EA-853F-E84E-8CB9-98821745FA35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51560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789599"/>
            <a:ext cx="2143125" cy="21431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9" y="3241162"/>
            <a:ext cx="4066361" cy="3240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Genérica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/>
              <a:t>“…enseñándoles…” (Mat. 28:18-19; Mar. 16:15)</a:t>
            </a:r>
            <a:endParaRPr lang="es-CL" sz="2000" b="1" dirty="0"/>
          </a:p>
          <a:p>
            <a:pPr marL="0" indent="0">
              <a:buNone/>
            </a:pPr>
            <a:r>
              <a:rPr lang="es-CL" b="1" dirty="0"/>
              <a:t>Se puede elegir entre varios métodos o medios (lícitos) para lograr el fin propuesto (eficiencia).</a:t>
            </a: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49080"/>
            <a:ext cx="2361280" cy="2196000"/>
          </a:xfrm>
          <a:prstGeom prst="rect">
            <a:avLst/>
          </a:prstGeom>
        </p:spPr>
      </p:pic>
      <p:sp>
        <p:nvSpPr>
          <p:cNvPr id="8" name="7 Flecha derecha"/>
          <p:cNvSpPr/>
          <p:nvPr/>
        </p:nvSpPr>
        <p:spPr>
          <a:xfrm>
            <a:off x="2361280" y="4488361"/>
            <a:ext cx="1346624" cy="79208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4ECD88F-0A79-4248-A089-96F7B33D8A6E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5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88241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Autoridad Genérica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“…enseñándoles…” (Mat. 28:18-19; Mar. 16:15)</a:t>
            </a:r>
            <a:endParaRPr lang="es-CL" sz="1500" b="1" dirty="0"/>
          </a:p>
          <a:p>
            <a:pPr marL="0" indent="0" algn="just">
              <a:buNone/>
            </a:pPr>
            <a:r>
              <a:rPr lang="es-CL" b="1" dirty="0"/>
              <a:t>Las opciones  de enseñanza podrían incluir: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39551" y="2924944"/>
            <a:ext cx="828092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L" sz="3200" b="1" dirty="0"/>
              <a:t>La enseñanza pública y privada.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L" sz="3200" b="1" dirty="0"/>
              <a:t>Las clases bíblicas a la asamblea general o a individuos específicos por edad.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L" sz="3200" b="1" dirty="0"/>
              <a:t>La enseñanza oral y escrita.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L" sz="3200" b="1" dirty="0"/>
              <a:t>La enseñanza utilizando ayudas tales como: Pizarra, gráficos, proyector, computador, etc… </a:t>
            </a:r>
          </a:p>
          <a:p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9DE1406-31C0-944A-8546-8E756A33E41E}"/>
              </a:ext>
            </a:extLst>
          </p:cNvPr>
          <p:cNvSpPr/>
          <p:nvPr/>
        </p:nvSpPr>
        <p:spPr>
          <a:xfrm>
            <a:off x="0" y="0"/>
            <a:ext cx="9123233" cy="1600200"/>
          </a:xfrm>
          <a:prstGeom prst="rect">
            <a:avLst/>
          </a:prstGeom>
          <a:blipFill>
            <a:blip r:embed="rId2">
              <a:alphaModFix amt="38000"/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0321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742</Words>
  <Application>Microsoft Macintosh PowerPoint</Application>
  <PresentationFormat>Presentación en pantalla (4:3)</PresentationFormat>
  <Paragraphs>83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Wide Latin</vt:lpstr>
      <vt:lpstr>Tema de Office</vt:lpstr>
      <vt:lpstr>Tipos de Autoridad</vt:lpstr>
      <vt:lpstr>Autoridad Definición</vt:lpstr>
      <vt:lpstr>Autoridad Definición</vt:lpstr>
      <vt:lpstr>Autoridad Genérica</vt:lpstr>
      <vt:lpstr>Autoridad Genérica</vt:lpstr>
      <vt:lpstr>Autoridad Genérica Ejemplo</vt:lpstr>
      <vt:lpstr>Autoridad Genérica Ejemplo</vt:lpstr>
      <vt:lpstr>Autoridad Genérica</vt:lpstr>
      <vt:lpstr>Autoridad Genérica</vt:lpstr>
      <vt:lpstr>Autoridad Genérica</vt:lpstr>
      <vt:lpstr>Autoridad Genérica</vt:lpstr>
      <vt:lpstr>Autoridad Específica</vt:lpstr>
      <vt:lpstr>Autoridad Específica</vt:lpstr>
      <vt:lpstr>Autoridad Específica Ejemplos</vt:lpstr>
      <vt:lpstr>¿Autoridad específica o genérica?</vt:lpstr>
      <vt:lpstr>¿Autoridad específica o genérica?</vt:lpstr>
      <vt:lpstr>¿Autoridad específica o genérica?</vt:lpstr>
      <vt:lpstr>Conclusión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Josué I. Hernández</dc:creator>
  <cp:lastModifiedBy>Israel González Zúñiga</cp:lastModifiedBy>
  <cp:revision>51</cp:revision>
  <dcterms:created xsi:type="dcterms:W3CDTF">2018-07-31T03:44:50Z</dcterms:created>
  <dcterms:modified xsi:type="dcterms:W3CDTF">2019-11-20T16:20:24Z</dcterms:modified>
</cp:coreProperties>
</file>